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9" r:id="rId2"/>
    <p:sldId id="308" r:id="rId3"/>
    <p:sldId id="302" r:id="rId4"/>
    <p:sldId id="309" r:id="rId5"/>
    <p:sldId id="310" r:id="rId6"/>
    <p:sldId id="312" r:id="rId7"/>
    <p:sldId id="307" r:id="rId8"/>
    <p:sldId id="317" r:id="rId9"/>
    <p:sldId id="320" r:id="rId10"/>
    <p:sldId id="319" r:id="rId11"/>
    <p:sldId id="318" r:id="rId12"/>
    <p:sldId id="313" r:id="rId13"/>
    <p:sldId id="316" r:id="rId14"/>
    <p:sldId id="314" r:id="rId15"/>
    <p:sldId id="315" r:id="rId16"/>
    <p:sldId id="321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807" autoAdjust="0"/>
  </p:normalViewPr>
  <p:slideViewPr>
    <p:cSldViewPr>
      <p:cViewPr varScale="1">
        <p:scale>
          <a:sx n="62" d="100"/>
          <a:sy n="62" d="100"/>
        </p:scale>
        <p:origin x="147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4FBD7-36AE-4BD6-84E2-24CE6460D956}" type="datetimeFigureOut">
              <a:rPr lang="ko-KR" altLang="en-US" smtClean="0"/>
              <a:t>2017-11-10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6E0708-7F33-42F9-A90D-725E64FF48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9890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Epicenter=</a:t>
            </a:r>
            <a:r>
              <a:rPr lang="ko-KR" altLang="en-US" dirty="0" smtClean="0"/>
              <a:t>진앙</a:t>
            </a:r>
            <a:endParaRPr lang="en-US" altLang="ko-KR" dirty="0" smtClean="0"/>
          </a:p>
          <a:p>
            <a:r>
              <a:rPr lang="en-US" altLang="ko-KR" dirty="0" err="1" smtClean="0"/>
              <a:t>Hypercenter</a:t>
            </a:r>
            <a:r>
              <a:rPr lang="en-US" altLang="ko-KR" dirty="0" smtClean="0"/>
              <a:t>=</a:t>
            </a:r>
            <a:r>
              <a:rPr lang="ko-KR" altLang="en-US" dirty="0" smtClean="0"/>
              <a:t>진원</a:t>
            </a:r>
            <a:endParaRPr lang="en-US" altLang="ko-KR" dirty="0" smtClean="0"/>
          </a:p>
          <a:p>
            <a:r>
              <a:rPr lang="en-US" altLang="ko-KR" dirty="0" smtClean="0"/>
              <a:t>Fault line=</a:t>
            </a:r>
            <a:r>
              <a:rPr lang="ko-KR" altLang="en-US" dirty="0" smtClean="0"/>
              <a:t>단층선</a:t>
            </a:r>
            <a:endParaRPr lang="en-US" altLang="ko-KR" dirty="0" smtClean="0"/>
          </a:p>
          <a:p>
            <a:r>
              <a:rPr lang="en-US" altLang="ko-KR" dirty="0" smtClean="0"/>
              <a:t>Focus=</a:t>
            </a:r>
            <a:r>
              <a:rPr lang="ko-KR" altLang="en-US" dirty="0" smtClean="0"/>
              <a:t>진원</a:t>
            </a:r>
            <a:endParaRPr lang="en-US" altLang="ko-KR" dirty="0" smtClean="0"/>
          </a:p>
          <a:p>
            <a:r>
              <a:rPr lang="en-US" altLang="ko-KR" dirty="0" smtClean="0"/>
              <a:t>Fault</a:t>
            </a:r>
            <a:r>
              <a:rPr lang="en-US" altLang="ko-KR" baseline="0" dirty="0" smtClean="0"/>
              <a:t> line underground=</a:t>
            </a:r>
            <a:r>
              <a:rPr lang="ko-KR" altLang="en-US" baseline="0" dirty="0" smtClean="0"/>
              <a:t>지하 단층선</a:t>
            </a:r>
            <a:endParaRPr lang="en-US" altLang="ko-KR" dirty="0" smtClean="0"/>
          </a:p>
          <a:p>
            <a:r>
              <a:rPr lang="en-US" altLang="ko-KR" dirty="0" smtClean="0"/>
              <a:t>Seismic</a:t>
            </a:r>
            <a:r>
              <a:rPr lang="en-US" altLang="ko-KR" baseline="0" dirty="0" smtClean="0"/>
              <a:t> waves=</a:t>
            </a:r>
            <a:r>
              <a:rPr lang="ko-KR" altLang="en-US" baseline="0" dirty="0" smtClean="0"/>
              <a:t>지진파</a:t>
            </a:r>
            <a:endParaRPr lang="en-US" altLang="ko-KR" baseline="0" dirty="0" smtClean="0"/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오른쪽의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설명은 지울 것</a:t>
            </a:r>
            <a:r>
              <a:rPr lang="en-US" altLang="ko-KR" baseline="0" dirty="0" smtClean="0"/>
              <a:t>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E0708-7F33-42F9-A90D-725E64FF48F4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2025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E0708-7F33-42F9-A90D-725E64FF48F4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8351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E0708-7F33-42F9-A90D-725E64FF48F4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525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2017-11-10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3-3. </a:t>
            </a:r>
            <a:r>
              <a:rPr lang="ko-KR" altLang="en-US" dirty="0" err="1" smtClean="0"/>
              <a:t>쓰나미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3-3-1</a:t>
            </a:r>
            <a:r>
              <a:rPr lang="en-US" altLang="ko-KR" sz="2400" dirty="0" smtClean="0"/>
              <a:t>. </a:t>
            </a:r>
            <a:r>
              <a:rPr lang="ko-KR" altLang="en-US" sz="2400" dirty="0" err="1" smtClean="0"/>
              <a:t>쓰나미란</a:t>
            </a:r>
            <a:r>
              <a:rPr lang="en-US" altLang="ko-KR" sz="2400" dirty="0" smtClean="0"/>
              <a:t>?</a:t>
            </a:r>
          </a:p>
          <a:p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/>
              <a:t> </a:t>
            </a:r>
            <a:r>
              <a:rPr lang="ko-KR" altLang="en-US" dirty="0" err="1"/>
              <a:t>쓰나미는</a:t>
            </a:r>
            <a:r>
              <a:rPr lang="ko-KR" altLang="en-US" dirty="0"/>
              <a:t> 일본말 </a:t>
            </a:r>
            <a:r>
              <a:rPr lang="ko-KR" altLang="en-US" dirty="0" err="1"/>
              <a:t>津波에서</a:t>
            </a:r>
            <a:r>
              <a:rPr lang="ko-KR" altLang="en-US" dirty="0"/>
              <a:t> 온 말로</a:t>
            </a:r>
            <a:r>
              <a:rPr lang="en-US" altLang="ko-KR" dirty="0"/>
              <a:t>, </a:t>
            </a:r>
            <a:r>
              <a:rPr lang="ko-KR" altLang="en-US" dirty="0" err="1"/>
              <a:t>수나미</a:t>
            </a:r>
            <a:r>
              <a:rPr lang="en-US" altLang="ko-KR" dirty="0"/>
              <a:t>(</a:t>
            </a:r>
            <a:r>
              <a:rPr lang="en-US" altLang="ko-KR" dirty="0" err="1"/>
              <a:t>suːnaːmi</a:t>
            </a:r>
            <a:r>
              <a:rPr lang="en-US" altLang="ko-KR" dirty="0"/>
              <a:t>) </a:t>
            </a:r>
            <a:r>
              <a:rPr lang="ko-KR" altLang="en-US" dirty="0"/>
              <a:t>또는 </a:t>
            </a:r>
            <a:r>
              <a:rPr lang="ko-KR" altLang="en-US" dirty="0" err="1"/>
              <a:t>추나미</a:t>
            </a:r>
            <a:r>
              <a:rPr lang="en-US" altLang="ko-KR" dirty="0"/>
              <a:t>(</a:t>
            </a:r>
            <a:r>
              <a:rPr lang="en-US" altLang="ko-KR" dirty="0" err="1"/>
              <a:t>tsuːnaːmi</a:t>
            </a:r>
            <a:r>
              <a:rPr lang="en-US" altLang="ko-KR" dirty="0"/>
              <a:t>)</a:t>
            </a:r>
            <a:r>
              <a:rPr lang="ko-KR" altLang="en-US" dirty="0"/>
              <a:t>라고도 </a:t>
            </a:r>
            <a:r>
              <a:rPr lang="ko-KR" altLang="en-US" dirty="0" smtClean="0"/>
              <a:t>발음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거대 </a:t>
            </a:r>
            <a:r>
              <a:rPr lang="ko-KR" altLang="en-US" dirty="0"/>
              <a:t>호수나 바다와 같은 큰 물에서 강력한 요동으로 매우 파장이 긴 파동이 생기고 이 것이 물가로 다가오면서 속도가 느려지는</a:t>
            </a:r>
            <a:r>
              <a:rPr lang="en-US" altLang="ko-KR" dirty="0"/>
              <a:t>(</a:t>
            </a:r>
            <a:r>
              <a:rPr lang="ko-KR" altLang="en-US" dirty="0"/>
              <a:t>파장이 짧아지는</a:t>
            </a:r>
            <a:r>
              <a:rPr lang="en-US" altLang="ko-KR" dirty="0"/>
              <a:t>) </a:t>
            </a:r>
            <a:r>
              <a:rPr lang="ko-KR" altLang="en-US" dirty="0"/>
              <a:t>대신 파고가 높아져</a:t>
            </a:r>
            <a:r>
              <a:rPr lang="en-US" altLang="ko-KR" dirty="0"/>
              <a:t>, </a:t>
            </a:r>
            <a:r>
              <a:rPr lang="ko-KR" altLang="en-US" dirty="0"/>
              <a:t>그 결과 매우 거대한 파도가 되어 인접 지역을 휩쓰는 </a:t>
            </a:r>
            <a:r>
              <a:rPr lang="ko-KR" altLang="en-US" dirty="0" smtClean="0"/>
              <a:t>것</a:t>
            </a:r>
            <a:r>
              <a:rPr lang="en-US" altLang="ko-KR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0250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7055034" cy="5114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260648"/>
            <a:ext cx="5056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쓰나미가</a:t>
            </a:r>
            <a:r>
              <a:rPr lang="en-US" altLang="ko-KR" dirty="0" smtClean="0"/>
              <a:t> </a:t>
            </a:r>
            <a:r>
              <a:rPr lang="ko-KR" altLang="en-US" dirty="0" smtClean="0"/>
              <a:t>태국 </a:t>
            </a:r>
            <a:r>
              <a:rPr lang="ko-KR" altLang="en-US" dirty="0" err="1" smtClean="0"/>
              <a:t>아오낭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Ao</a:t>
            </a:r>
            <a:r>
              <a:rPr lang="en-US" altLang="ko-KR" dirty="0" smtClean="0"/>
              <a:t> Nang)</a:t>
            </a:r>
            <a:r>
              <a:rPr lang="ko-KR" altLang="en-US" dirty="0" smtClean="0"/>
              <a:t>을 덮치는 모습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899592" y="6146206"/>
            <a:ext cx="748884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David </a:t>
            </a:r>
            <a:r>
              <a:rPr lang="en-US" altLang="ko-KR" dirty="0" err="1" smtClean="0"/>
              <a:t>Rydevik</a:t>
            </a:r>
            <a:endParaRPr lang="en-US" altLang="ko-KR" dirty="0" smtClean="0"/>
          </a:p>
          <a:p>
            <a:r>
              <a:rPr lang="en-US" altLang="ko-KR" sz="1200" dirty="0" smtClean="0"/>
              <a:t>https</a:t>
            </a:r>
            <a:r>
              <a:rPr lang="en-US" altLang="ko-KR" sz="1200" dirty="0"/>
              <a:t>://en.wikipedia.org/wiki/2004_Indian_Ocean_earthquake_and_tsunami#/media/File:2004-tsunami.jpg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18491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764704"/>
            <a:ext cx="7236296" cy="5167168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665312" y="6021288"/>
            <a:ext cx="8478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U.S. Navy photo by Photographer's Mate 2nd Class Philip A. </a:t>
            </a:r>
            <a:r>
              <a:rPr lang="en-US" altLang="ko-KR" dirty="0" smtClean="0"/>
              <a:t>McDaniel</a:t>
            </a:r>
          </a:p>
          <a:p>
            <a:r>
              <a:rPr lang="en-US" altLang="ko-KR" dirty="0"/>
              <a:t> </a:t>
            </a:r>
            <a:r>
              <a:rPr lang="en-US" altLang="ko-KR" sz="1200" dirty="0"/>
              <a:t>https://en.wikipedia.org/wiki/2004_Indian_Ocean_earthquake_and_tsunami#/media/File:US_Navy_050102-N-9593M-040_A_village_near_the_coast_of_Sumatra_lays_in_ruin_after_the_Tsunami_that_struck_South_East_Asia.jpg</a:t>
            </a:r>
            <a:endParaRPr lang="ko-KR" alt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16632"/>
            <a:ext cx="5176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쓰나미</a:t>
            </a:r>
            <a:r>
              <a:rPr lang="ko-KR" altLang="en-US" dirty="0" smtClean="0"/>
              <a:t> 피해가 가장 컸던 인도네시아 </a:t>
            </a:r>
            <a:r>
              <a:rPr lang="ko-KR" altLang="en-US" dirty="0" err="1" smtClean="0"/>
              <a:t>아체</a:t>
            </a:r>
            <a:r>
              <a:rPr lang="en-US" altLang="ko-KR" dirty="0" smtClean="0"/>
              <a:t>(Aceh)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91096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764704"/>
            <a:ext cx="4474895" cy="51125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1760" y="188640"/>
            <a:ext cx="5269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2011 </a:t>
            </a:r>
            <a:r>
              <a:rPr lang="ko-KR" altLang="en-US" dirty="0" err="1" smtClean="0"/>
              <a:t>도호쿠</a:t>
            </a:r>
            <a:r>
              <a:rPr lang="ko-KR" altLang="en-US" dirty="0" smtClean="0"/>
              <a:t> 지진 진앙과 일본 각 지역 지진 규모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377057" y="6084004"/>
            <a:ext cx="6750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https://en.wikipedia.org/wiki/2011_T%C5%8Dhoku_earthquake_and_tsunami#/media/File:Shindomap_2011-03-11_Tohoku_earthquake.png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58277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0688"/>
            <a:ext cx="8389419" cy="53285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116632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쓰나미</a:t>
            </a:r>
            <a:r>
              <a:rPr lang="ko-KR" altLang="en-US" dirty="0" smtClean="0"/>
              <a:t> 최고 파고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07603" y="6237312"/>
            <a:ext cx="89107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https://en.wikipedia.org/wiki/2011_T%C5%8Dhoku_earthquake_and_tsunami#/media/File:Tsunami_map_Tohoku2011.svg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92940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8115698" cy="50173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260648"/>
            <a:ext cx="4368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쓰나미로</a:t>
            </a:r>
            <a:r>
              <a:rPr lang="ko-KR" altLang="en-US" dirty="0" smtClean="0"/>
              <a:t> </a:t>
            </a:r>
            <a:r>
              <a:rPr lang="ko-KR" altLang="en-US" dirty="0" smtClean="0"/>
              <a:t>물에 잠긴 </a:t>
            </a:r>
            <a:r>
              <a:rPr lang="ko-KR" altLang="en-US" dirty="0" err="1" smtClean="0"/>
              <a:t>센다이</a:t>
            </a:r>
            <a:r>
              <a:rPr lang="ko-KR" altLang="en-US" dirty="0" smtClean="0"/>
              <a:t> 공항 활주로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23528" y="6040577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U.S. Air Force photo/Staff Sgt. Samuel </a:t>
            </a:r>
            <a:r>
              <a:rPr lang="en-US" altLang="ko-KR" dirty="0" smtClean="0"/>
              <a:t>Morse</a:t>
            </a:r>
          </a:p>
          <a:p>
            <a:r>
              <a:rPr lang="en-US" altLang="ko-KR" sz="1200" dirty="0"/>
              <a:t>https://en.wikipedia.org/wiki/2011_T%C5%8Dhoku_earthquake_and_tsunami#/media/File:SendaiAirportMarch16.jpg</a:t>
            </a:r>
            <a:r>
              <a:rPr lang="en-US" altLang="ko-KR" dirty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837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7776864" cy="51825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16632"/>
            <a:ext cx="4055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지진과 </a:t>
            </a:r>
            <a:r>
              <a:rPr lang="ko-KR" altLang="en-US" dirty="0" err="1" smtClean="0"/>
              <a:t>쓰나미로</a:t>
            </a:r>
            <a:r>
              <a:rPr lang="ko-KR" altLang="en-US" dirty="0" smtClean="0"/>
              <a:t> 폐허가 된 </a:t>
            </a:r>
            <a:r>
              <a:rPr lang="ko-KR" altLang="en-US" dirty="0" err="1" smtClean="0"/>
              <a:t>미나토</a:t>
            </a:r>
            <a:r>
              <a:rPr lang="ko-KR" altLang="en-US" dirty="0" smtClean="0"/>
              <a:t> 시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95536" y="5805586"/>
            <a:ext cx="8622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U.S. Marine Corps photo by Lance Cpl. Ethan </a:t>
            </a:r>
            <a:r>
              <a:rPr lang="en-US" altLang="ko-KR" dirty="0" smtClean="0"/>
              <a:t>Johnson</a:t>
            </a:r>
          </a:p>
          <a:p>
            <a:r>
              <a:rPr lang="en-US" altLang="ko-KR" sz="1200" dirty="0"/>
              <a:t>https://en.wikipedia.org/wiki/2011_T%C5%8Dhoku_earthquake_and_tsunami#/media/File:US_Navy_110318-M-HU778-007_An_aerial_view_of_Ishinomaki,_Japan,_a_week_after_a_9.0_magnitude_earthquake_and_subsequent_tsunami_devastated_the_area.jpg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31131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60648"/>
            <a:ext cx="5291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사망자 수를 기준으로 한 역사상 최악의 </a:t>
            </a:r>
            <a:r>
              <a:rPr lang="ko-KR" altLang="en-US" dirty="0" err="1" smtClean="0"/>
              <a:t>쓰나미들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948528"/>
              </p:ext>
            </p:extLst>
          </p:nvPr>
        </p:nvGraphicFramePr>
        <p:xfrm>
          <a:off x="467544" y="836715"/>
          <a:ext cx="8064898" cy="5616620"/>
        </p:xfrm>
        <a:graphic>
          <a:graphicData uri="http://schemas.openxmlformats.org/drawingml/2006/table">
            <a:tbl>
              <a:tblPr firstRow="1" firstCol="1" bandRow="1"/>
              <a:tblGrid>
                <a:gridCol w="1962217"/>
                <a:gridCol w="2034227"/>
                <a:gridCol w="2034227"/>
                <a:gridCol w="2034227"/>
              </a:tblGrid>
              <a:tr h="40468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b="1" kern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발생 년도 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E7B6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b="1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원인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E7B6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b="1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위치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E7B6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b="1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사망자 수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E7B6"/>
                    </a:solidFill>
                  </a:tcPr>
                </a:tc>
              </a:tr>
              <a:tr h="40468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2004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인도양 지진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인도네시아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230,000-310,000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40468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1908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메시나 지진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이탈리아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123,000-200,000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40468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1755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리스본 지진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포루투칼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100,000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695958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기원전</a:t>
                      </a:r>
                      <a:r>
                        <a:rPr lang="en-US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 1000-2000</a:t>
                      </a: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경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미노아 화산 분출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그리스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40,000(</a:t>
                      </a:r>
                      <a:r>
                        <a:rPr lang="ko-KR" sz="1600" kern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추산</a:t>
                      </a:r>
                      <a:r>
                        <a:rPr lang="en-US" sz="1600" kern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)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695958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1883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크라카토아 화산 분출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인도네시아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36,000-120,000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695958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1498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메이오 나카이도 지진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일본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31,000-40,000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40468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1707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호에이 지진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일본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30,000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695958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1896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메이지</a:t>
                      </a:r>
                      <a:r>
                        <a:rPr lang="en-US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-</a:t>
                      </a: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산리쿠 지진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일본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27,000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40468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1868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아리카 지진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칠레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25,000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40468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1293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가마쿠라 지진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일본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23,000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9606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152" y="1785980"/>
            <a:ext cx="4937245" cy="2580832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259632" y="5229200"/>
            <a:ext cx="732604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err="1"/>
              <a:t>Régis</a:t>
            </a:r>
            <a:r>
              <a:rPr lang="en-US" altLang="ko-KR" dirty="0"/>
              <a:t> </a:t>
            </a:r>
            <a:r>
              <a:rPr lang="en-US" altLang="ko-KR" dirty="0" err="1" smtClean="0"/>
              <a:t>Lachaume</a:t>
            </a:r>
            <a:endParaRPr lang="en-US" altLang="ko-KR" dirty="0" smtClean="0"/>
          </a:p>
          <a:p>
            <a:r>
              <a:rPr lang="en-US" altLang="ko-KR" sz="1200" dirty="0"/>
              <a:t>https://en.wikipedia.org/wiki/Tsunami#/media/File:Propagation_du_tsunami_en_profondeur_variable.gif</a:t>
            </a:r>
            <a:endParaRPr lang="ko-KR" alt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051152" y="1146124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쓰나미</a:t>
            </a:r>
            <a:r>
              <a:rPr lang="ko-KR" altLang="en-US" dirty="0" smtClean="0"/>
              <a:t> 형성 원리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120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쓰나미의</a:t>
            </a:r>
            <a:r>
              <a:rPr lang="ko-KR" altLang="en-US" dirty="0" smtClean="0"/>
              <a:t> 발생 요인</a:t>
            </a:r>
            <a:endParaRPr lang="en-US" altLang="ko-KR" dirty="0" smtClean="0"/>
          </a:p>
          <a:p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지진</a:t>
            </a:r>
            <a:endParaRPr lang="en-US" altLang="ko-KR" dirty="0"/>
          </a:p>
          <a:p>
            <a:pPr marL="800100" lvl="1" indent="-342900"/>
            <a:r>
              <a:rPr lang="ko-KR" altLang="en-US" dirty="0" smtClean="0"/>
              <a:t>사태</a:t>
            </a:r>
            <a:endParaRPr lang="en-US" altLang="ko-KR" dirty="0"/>
          </a:p>
          <a:p>
            <a:pPr marL="800100" lvl="1" indent="-342900"/>
            <a:r>
              <a:rPr lang="ko-KR" altLang="en-US" dirty="0"/>
              <a:t>화산 </a:t>
            </a:r>
            <a:r>
              <a:rPr lang="ko-KR" altLang="en-US" dirty="0" smtClean="0"/>
              <a:t>폭발</a:t>
            </a:r>
            <a:endParaRPr lang="en-US" altLang="ko-KR" dirty="0"/>
          </a:p>
          <a:p>
            <a:pPr marL="800100" lvl="1" indent="-342900"/>
            <a:r>
              <a:rPr lang="ko-KR" altLang="en-US" dirty="0"/>
              <a:t>운석 충돌 </a:t>
            </a:r>
          </a:p>
          <a:p>
            <a:pPr marL="800100" lvl="1" indent="-342900"/>
            <a:r>
              <a:rPr lang="ko-KR" altLang="en-US" dirty="0"/>
              <a:t>빙하 절개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0754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80728"/>
            <a:ext cx="3124200" cy="17145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80728"/>
            <a:ext cx="3019425" cy="17145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428999"/>
            <a:ext cx="3019425" cy="1927293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212975"/>
            <a:ext cx="3126333" cy="20169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85272" y="278315"/>
            <a:ext cx="273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지진에 의한 </a:t>
            </a:r>
            <a:r>
              <a:rPr lang="ko-KR" altLang="en-US" dirty="0" err="1" smtClean="0"/>
              <a:t>쓰나미</a:t>
            </a:r>
            <a:r>
              <a:rPr lang="ko-KR" altLang="en-US" dirty="0" smtClean="0"/>
              <a:t> 발생</a:t>
            </a:r>
            <a:endParaRPr lang="ko-KR" altLang="en-US" dirty="0"/>
          </a:p>
        </p:txBody>
      </p:sp>
      <p:sp>
        <p:nvSpPr>
          <p:cNvPr id="11" name="오른쪽 화살표 10"/>
          <p:cNvSpPr/>
          <p:nvPr/>
        </p:nvSpPr>
        <p:spPr>
          <a:xfrm>
            <a:off x="4355976" y="1837978"/>
            <a:ext cx="432048" cy="222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오른쪽 화살표 11"/>
          <p:cNvSpPr/>
          <p:nvPr/>
        </p:nvSpPr>
        <p:spPr>
          <a:xfrm rot="10800000">
            <a:off x="4355976" y="4581128"/>
            <a:ext cx="432048" cy="222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오른쪽 화살표 12"/>
          <p:cNvSpPr/>
          <p:nvPr/>
        </p:nvSpPr>
        <p:spPr>
          <a:xfrm rot="5400000">
            <a:off x="6444208" y="2937948"/>
            <a:ext cx="432048" cy="222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1306510" y="6021288"/>
            <a:ext cx="27892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https://en.wikipedia.org/wiki/Tsunami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82471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705788"/>
            <a:ext cx="3443833" cy="50092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5776" y="188640"/>
            <a:ext cx="273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사태에 의한 </a:t>
            </a:r>
            <a:r>
              <a:rPr lang="ko-KR" altLang="en-US" dirty="0" err="1" smtClean="0"/>
              <a:t>쓰나미</a:t>
            </a:r>
            <a:r>
              <a:rPr lang="ko-KR" altLang="en-US" dirty="0" smtClean="0"/>
              <a:t> 발생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372333" y="6093296"/>
            <a:ext cx="75425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http://roma2.rm.ingv.it/en/themes/33/tsunamis/31/tsunami_causes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40976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55776" y="188640"/>
            <a:ext cx="328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화산 폭발에 의한 </a:t>
            </a:r>
            <a:r>
              <a:rPr lang="ko-KR" altLang="en-US" dirty="0" err="1" smtClean="0"/>
              <a:t>쓰나미</a:t>
            </a:r>
            <a:r>
              <a:rPr lang="ko-KR" altLang="en-US" dirty="0" smtClean="0"/>
              <a:t> 발생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372333" y="6093296"/>
            <a:ext cx="32797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err="1"/>
              <a:t>Springer,L</a:t>
            </a:r>
            <a:r>
              <a:rPr lang="en-US" altLang="ko-KR" sz="1600" dirty="0"/>
              <a:t>. 2005</a:t>
            </a:r>
          </a:p>
          <a:p>
            <a:r>
              <a:rPr lang="en-US" altLang="ko-KR" sz="1200" dirty="0" smtClean="0"/>
              <a:t>http</a:t>
            </a:r>
            <a:r>
              <a:rPr lang="en-US" altLang="ko-KR" sz="1200" dirty="0"/>
              <a:t>://volcano.oregonstate.edu/tsunamis</a:t>
            </a:r>
            <a:endParaRPr lang="ko-KR" altLang="en-US" sz="12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96752"/>
            <a:ext cx="6993765" cy="302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818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484711"/>
          </a:xfrm>
        </p:spPr>
        <p:txBody>
          <a:bodyPr>
            <a:normAutofit/>
          </a:bodyPr>
          <a:lstStyle/>
          <a:p>
            <a:r>
              <a:rPr lang="ko-KR" altLang="en-US" dirty="0" err="1" smtClean="0"/>
              <a:t>쓰나미에</a:t>
            </a:r>
            <a:r>
              <a:rPr lang="ko-KR" altLang="en-US" dirty="0" smtClean="0"/>
              <a:t> 의한 재해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해안</a:t>
            </a:r>
            <a:r>
              <a:rPr lang="en-US" altLang="ko-KR" dirty="0"/>
              <a:t>(</a:t>
            </a:r>
            <a:r>
              <a:rPr lang="ko-KR" altLang="en-US" dirty="0"/>
              <a:t>또는 </a:t>
            </a:r>
            <a:r>
              <a:rPr lang="ko-KR" altLang="en-US" dirty="0" err="1"/>
              <a:t>호안</a:t>
            </a:r>
            <a:r>
              <a:rPr lang="en-US" altLang="ko-KR" dirty="0"/>
              <a:t>)</a:t>
            </a:r>
            <a:r>
              <a:rPr lang="ko-KR" altLang="en-US" dirty="0"/>
              <a:t>에서 내륙 쪽으로는 매우 </a:t>
            </a:r>
            <a:r>
              <a:rPr lang="ko-KR" altLang="en-US" dirty="0" smtClean="0"/>
              <a:t>한정됨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영향권에 </a:t>
            </a:r>
            <a:r>
              <a:rPr lang="ko-KR" altLang="en-US" dirty="0"/>
              <a:t>있는 해안선을 따라 광범위하게 </a:t>
            </a:r>
            <a:r>
              <a:rPr lang="ko-KR" altLang="en-US" dirty="0" smtClean="0"/>
              <a:t>남</a:t>
            </a:r>
            <a:endParaRPr lang="en-US" altLang="ko-KR" dirty="0" smtClean="0"/>
          </a:p>
          <a:p>
            <a:pPr marL="800100" lvl="1" indent="-342900"/>
            <a:endParaRPr lang="en-US" altLang="ko-KR" dirty="0"/>
          </a:p>
          <a:p>
            <a:pPr marL="800100" lvl="1" indent="-342900"/>
            <a:r>
              <a:rPr lang="ko-KR" altLang="en-US" dirty="0" smtClean="0"/>
              <a:t>예시</a:t>
            </a:r>
            <a:endParaRPr lang="en-US" altLang="ko-KR" dirty="0" smtClean="0"/>
          </a:p>
          <a:p>
            <a:pPr marL="1485900" lvl="2" indent="-342900"/>
            <a:r>
              <a:rPr lang="en-US" altLang="ko-KR" dirty="0" smtClean="0"/>
              <a:t>2004</a:t>
            </a:r>
            <a:r>
              <a:rPr lang="ko-KR" altLang="en-US" dirty="0" smtClean="0"/>
              <a:t>년 인도양 연안 지진에 의한 </a:t>
            </a:r>
            <a:r>
              <a:rPr lang="ko-KR" altLang="en-US" dirty="0" err="1" smtClean="0"/>
              <a:t>쓰나미</a:t>
            </a:r>
            <a:endParaRPr lang="en-US" altLang="ko-KR" dirty="0" smtClean="0"/>
          </a:p>
          <a:p>
            <a:pPr marL="1485900" lvl="2" indent="-342900"/>
            <a:r>
              <a:rPr lang="en-US" altLang="ko-KR" dirty="0" smtClean="0"/>
              <a:t>2011</a:t>
            </a:r>
            <a:r>
              <a:rPr lang="ko-KR" altLang="en-US" dirty="0" smtClean="0"/>
              <a:t>년 </a:t>
            </a:r>
            <a:r>
              <a:rPr lang="ko-KR" altLang="en-US" dirty="0" err="1" smtClean="0"/>
              <a:t>토호쿠</a:t>
            </a:r>
            <a:r>
              <a:rPr lang="ko-KR" altLang="en-US" dirty="0" smtClean="0"/>
              <a:t> 태평양 연안 지진에 의한 </a:t>
            </a:r>
            <a:r>
              <a:rPr lang="ko-KR" altLang="en-US" dirty="0" err="1" smtClean="0"/>
              <a:t>쓰나미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983038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50" y="576262"/>
            <a:ext cx="6972300" cy="5705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188640"/>
            <a:ext cx="5880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2004 </a:t>
            </a:r>
            <a:r>
              <a:rPr lang="ko-KR" altLang="en-US" dirty="0" smtClean="0"/>
              <a:t>인도양 지진의 진앙과 심각한 피해를 입은 국가들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899592" y="6374879"/>
            <a:ext cx="79208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https://commons.wikimedia.org/wiki/File:2004_Indian_Ocean_earthquake_-_affected_countries.png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68220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48680"/>
            <a:ext cx="6191250" cy="56292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116632"/>
            <a:ext cx="3392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쓰나미의</a:t>
            </a:r>
            <a:r>
              <a:rPr lang="ko-KR" altLang="en-US" dirty="0" smtClean="0"/>
              <a:t> 이동 시간</a:t>
            </a:r>
            <a:r>
              <a:rPr lang="en-US" altLang="ko-KR" dirty="0" smtClean="0"/>
              <a:t>(</a:t>
            </a:r>
            <a:r>
              <a:rPr lang="ko-KR" altLang="en-US" dirty="0" smtClean="0"/>
              <a:t>단위</a:t>
            </a:r>
            <a:r>
              <a:rPr lang="en-US" altLang="ko-KR" dirty="0" smtClean="0"/>
              <a:t>: </a:t>
            </a:r>
            <a:r>
              <a:rPr lang="ko-KR" altLang="en-US" dirty="0" smtClean="0"/>
              <a:t>시간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683568" y="6165304"/>
            <a:ext cx="83996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NOAA</a:t>
            </a:r>
          </a:p>
          <a:p>
            <a:r>
              <a:rPr lang="en-US" altLang="ko-KR" sz="1200" dirty="0"/>
              <a:t>https://en.wikipedia.org/wiki/2004_Indian_Ocean_earthquake_and_tsunami#/media/File:2004IndianOceanTsunami.jpg</a:t>
            </a:r>
            <a:r>
              <a:rPr lang="en-US" altLang="ko-KR" dirty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958590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1814</TotalTime>
  <Words>388</Words>
  <Application>Microsoft Office PowerPoint</Application>
  <PresentationFormat>화면 슬라이드 쇼(4:3)</PresentationFormat>
  <Paragraphs>106</Paragraphs>
  <Slides>16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1" baseType="lpstr">
      <vt:lpstr>굴림</vt:lpstr>
      <vt:lpstr>맑은 고딕</vt:lpstr>
      <vt:lpstr>Arial</vt:lpstr>
      <vt:lpstr>Times New Roman</vt:lpstr>
      <vt:lpstr>필수</vt:lpstr>
      <vt:lpstr>3-3. 쓰나미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95</cp:revision>
  <dcterms:created xsi:type="dcterms:W3CDTF">2013-09-03T00:41:18Z</dcterms:created>
  <dcterms:modified xsi:type="dcterms:W3CDTF">2017-11-10T01:58:07Z</dcterms:modified>
</cp:coreProperties>
</file>